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4"/>
  </p:sldMasterIdLst>
  <p:notesMasterIdLst>
    <p:notesMasterId r:id="rId24"/>
  </p:notesMasterIdLst>
  <p:handoutMasterIdLst>
    <p:handoutMasterId r:id="rId25"/>
  </p:handoutMasterIdLst>
  <p:sldIdLst>
    <p:sldId id="279" r:id="rId5"/>
    <p:sldId id="280" r:id="rId6"/>
    <p:sldId id="281" r:id="rId7"/>
    <p:sldId id="283" r:id="rId8"/>
    <p:sldId id="284" r:id="rId9"/>
    <p:sldId id="285" r:id="rId10"/>
    <p:sldId id="295" r:id="rId11"/>
    <p:sldId id="296" r:id="rId12"/>
    <p:sldId id="297" r:id="rId13"/>
    <p:sldId id="298" r:id="rId14"/>
    <p:sldId id="292" r:id="rId15"/>
    <p:sldId id="304" r:id="rId16"/>
    <p:sldId id="303" r:id="rId17"/>
    <p:sldId id="301" r:id="rId18"/>
    <p:sldId id="300" r:id="rId19"/>
    <p:sldId id="305" r:id="rId20"/>
    <p:sldId id="307" r:id="rId21"/>
    <p:sldId id="306" r:id="rId22"/>
    <p:sldId id="308" r:id="rId23"/>
  </p:sldIdLst>
  <p:sldSz cx="9144000" cy="6858000" type="screen4x3"/>
  <p:notesSz cx="6797675" cy="99282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CAC409E-FF02-4F0C-95C3-53BFE927FFA8}">
          <p14:sldIdLst>
            <p14:sldId id="279"/>
            <p14:sldId id="280"/>
            <p14:sldId id="281"/>
            <p14:sldId id="283"/>
            <p14:sldId id="284"/>
            <p14:sldId id="285"/>
            <p14:sldId id="295"/>
            <p14:sldId id="296"/>
            <p14:sldId id="297"/>
            <p14:sldId id="298"/>
            <p14:sldId id="292"/>
            <p14:sldId id="304"/>
            <p14:sldId id="303"/>
            <p14:sldId id="301"/>
            <p14:sldId id="300"/>
            <p14:sldId id="305"/>
            <p14:sldId id="307"/>
            <p14:sldId id="306"/>
            <p14:sldId id="30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9" autoAdjust="0"/>
    <p:restoredTop sz="77589" autoAdjust="0"/>
  </p:normalViewPr>
  <p:slideViewPr>
    <p:cSldViewPr>
      <p:cViewPr varScale="1">
        <p:scale>
          <a:sx n="68" d="100"/>
          <a:sy n="68" d="100"/>
        </p:scale>
        <p:origin x="2584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xmlns="" id="{C4A1406E-0A1E-4D9C-BC34-DEDA5E32C20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xmlns="" id="{CB83A45B-0CD0-4917-B790-2282585848D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 altLang="en-US"/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xmlns="" id="{15D70875-243D-4C00-A257-B3D4E5AE0F8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/>
          </a:p>
        </p:txBody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xmlns="" id="{0E18148A-3BAC-4596-AFEA-CF18490080C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AAF6F0C-9564-405C-B316-0707F673A18D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xmlns="" id="{6860811A-A8CA-43FB-8258-F7262FBE26B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xmlns="" id="{255BA854-1807-4141-B187-693EE282215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 altLang="en-US"/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xmlns="" id="{80DEDBBC-666D-4399-A522-4E5B3D674E1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xmlns="" id="{CA7F6249-7578-411F-AC4B-ADEF5834857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35846" name="Rectangle 6">
            <a:extLst>
              <a:ext uri="{FF2B5EF4-FFF2-40B4-BE49-F238E27FC236}">
                <a16:creationId xmlns:a16="http://schemas.microsoft.com/office/drawing/2014/main" xmlns="" id="{07539395-09AD-4E3A-A154-DBF14AEF97E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/>
          </a:p>
        </p:txBody>
      </p:sp>
      <p:sp>
        <p:nvSpPr>
          <p:cNvPr id="35847" name="Rectangle 7">
            <a:extLst>
              <a:ext uri="{FF2B5EF4-FFF2-40B4-BE49-F238E27FC236}">
                <a16:creationId xmlns:a16="http://schemas.microsoft.com/office/drawing/2014/main" xmlns="" id="{2BD95445-8EA7-43A0-BA4D-C7196DE12B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FF12372-4BB3-4371-9708-41DF10CB4B51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D98F8-EA92-4642-A235-7CCC6BCA8210}" type="slidenum">
              <a:rPr lang="en-GB" altLang="en-US" smtClean="0"/>
              <a:pPr/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40771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Getting the street right is important for everyone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D98F8-EA92-4642-A235-7CCC6BCA8210}" type="slidenum">
              <a:rPr lang="en-GB" altLang="en-US" smtClean="0"/>
              <a:pPr/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67111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D98F8-EA92-4642-A235-7CCC6BCA8210}" type="slidenum">
              <a:rPr lang="en-GB" altLang="en-US" smtClean="0"/>
              <a:pPr/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28233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D98F8-EA92-4642-A235-7CCC6BCA8210}" type="slidenum">
              <a:rPr lang="en-GB" altLang="en-US" smtClean="0"/>
              <a:pPr/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49173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D98F8-EA92-4642-A235-7CCC6BCA8210}" type="slidenum">
              <a:rPr lang="en-GB" altLang="en-US" smtClean="0"/>
              <a:pPr/>
              <a:t>17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63052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AE48BA-A2C0-4705-B6B9-DD7928D68F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ACCB6BC-B65C-4B6D-8F3E-1595D397A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B84B7F5-5A4D-4906-B688-FB9BFA4FC5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C5BBFC1-F34A-4583-9A4B-2EE6A2E9B09F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2EF7E9-25BF-44D8-B6B0-43065ECE9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62793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3844E4-C274-4DEB-8570-8F427344A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8D780FB-A154-4C7C-869D-C636970739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CD4411-5455-47C3-A80C-576B34DC04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FACC3CF-6230-4BA1-9433-DAA2C3B32208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077567-6ABC-4E0A-8F74-D334B889A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95046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CAD0949-5A98-4558-BB60-93D69A387C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838950" y="188913"/>
            <a:ext cx="2125663" cy="61928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A8A138A-955D-4162-907C-9C5D2C2A9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188913"/>
            <a:ext cx="6229350" cy="619283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E1415C4-7C3D-4270-B4B9-48B1F61349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DFB75BC-7797-4C2A-808F-EB47F5A8CC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D37BB2-CB84-4F23-BD39-0363A410D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99179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77BA89-28F5-41EA-B5CE-D6C418155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090C1BD-3EC0-4C89-8A97-EB64C77282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BC19B60-3937-48AF-945A-D66501C254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8683DB9-EF4E-4451-8024-60499201A88A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4307677-980C-432C-8A65-DBD45EEE6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41221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0C31BE-D496-463F-B3B3-D2F35870D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AFC5F8-BEF3-41DB-8F6E-EED0C85FC0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FA65288-776C-4EDC-8E62-562957092A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50AFE71-3781-4A0A-B848-B600D4940B4A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E3125F-D504-454D-99B1-37188F437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77067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20D577-A71F-4DC2-91EF-95BBAD4F8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9476E9-00F6-406F-9169-68BEC82985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05275" cy="47815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059ADBB-9415-4E6A-9739-1C3353AAE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14875" y="1600200"/>
            <a:ext cx="4105275" cy="47815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C33F66E-0344-4ED9-B457-775B551C44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5BB295D-4FF3-40A4-A89B-5AD1F1C1E606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BB5CF20-1603-4841-B87E-D31836503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047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4A3E27-CFA8-462C-8436-9F9EC9253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5C36BD2-DFF0-4035-AA7C-4FF72CAB6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547818-D485-463B-82FF-8EB1FBD561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ABCFB1E-B560-46C3-AA34-433A2C9AAE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1B8E3D9-9A00-463E-9185-11E00F72C3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49EC5C2-7A72-42C3-966D-07A96EB371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5FB399F-64DA-4242-A534-596C3E794CFE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7250B55-07A4-46FC-BF93-F736601B7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96508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647F56-5EF2-4A07-A312-BEE22BD40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B20B49A-EE4B-41B4-A8D0-9D9DC5D636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44F96FA-8390-4252-ACB7-8031DD2FEB77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8BEC24-D380-49FE-A0A6-CA5AE8621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20779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1098CBF6-56D1-411F-9D1A-BEA8F7AB69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E274C5A-EF50-4CB8-8D5A-D54C8583CEFA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0C017AD-3384-4420-BB30-BDC717257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35748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C6E304-6395-42F7-85C3-87497BD8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C96F6B5-6C9E-4772-99E9-7582C9BF8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EE0FB9-A5C5-40DE-88EF-0C3A04BF1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82F83A7-6028-4CBB-A360-C21CB5539D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14F8D46-C424-4E57-B0EF-3CD26AD19F83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26AB4DB-C996-4311-8286-E6321072B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33553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1A56BB-6761-4A14-8D09-DCB932436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68C7CAD-1647-4552-AA8E-4161263B6E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7726D1A-1771-42E1-9B31-01613A7F55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636E749-9B6D-421C-9771-2DFA56CF7F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6EFEBF1-3F6B-47BB-A565-AB9430B6532F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E64A1D4-2FDB-4A3F-99A8-E07105742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15955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xmlns="" id="{2D245828-A8BC-4947-A17D-D5A279C70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455738"/>
          </a:xfrm>
          <a:prstGeom prst="rect">
            <a:avLst/>
          </a:prstGeom>
          <a:solidFill>
            <a:srgbClr val="016E5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xmlns="" id="{7A419460-1B1F-4C0B-AFED-65B7613EA5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92275" y="188913"/>
            <a:ext cx="727233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add title</a:t>
            </a:r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xmlns="" id="{957E268D-DF8A-454F-9764-1DBFA19406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362950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add text</a:t>
            </a:r>
          </a:p>
        </p:txBody>
      </p:sp>
      <p:pic>
        <p:nvPicPr>
          <p:cNvPr id="4103" name="Picture 7" descr="DfT_WHITE_SML_AW">
            <a:extLst>
              <a:ext uri="{FF2B5EF4-FFF2-40B4-BE49-F238E27FC236}">
                <a16:creationId xmlns:a16="http://schemas.microsoft.com/office/drawing/2014/main" xmlns="" id="{3F01AC30-F03E-49EA-93B6-B37452019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388" y="2252663"/>
            <a:ext cx="3706812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fT_WHITE_SML_AW">
            <a:extLst>
              <a:ext uri="{FF2B5EF4-FFF2-40B4-BE49-F238E27FC236}">
                <a16:creationId xmlns:a16="http://schemas.microsoft.com/office/drawing/2014/main" xmlns="" id="{B708B9FB-06CC-4EE6-A184-A7653004A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1008063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9">
            <a:extLst>
              <a:ext uri="{FF2B5EF4-FFF2-40B4-BE49-F238E27FC236}">
                <a16:creationId xmlns:a16="http://schemas.microsoft.com/office/drawing/2014/main" xmlns="" id="{D5F96B94-E237-4642-BEDF-A505D85C51D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59563" y="6381750"/>
            <a:ext cx="21336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027ADAD-999A-4F4F-9ED9-C220E25BCD7F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4106" name="Rectangle 10">
            <a:extLst>
              <a:ext uri="{FF2B5EF4-FFF2-40B4-BE49-F238E27FC236}">
                <a16:creationId xmlns:a16="http://schemas.microsoft.com/office/drawing/2014/main" xmlns="" id="{5ED61BCC-AD2E-4EB4-B25C-86C03EDCE88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81750"/>
            <a:ext cx="28956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gov.uk/government/publications/public-attitudes-towards-traffic-and-road-us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95413E41-84B1-4B59-A94F-1DE3745A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Transport Planning Society AGM</a:t>
            </a:r>
            <a:br>
              <a:rPr lang="en-GB" dirty="0"/>
            </a:br>
            <a:r>
              <a:rPr lang="en-GB" dirty="0"/>
              <a:t>11 March 2021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45D9CA1-D3E0-434E-9445-4DEA9E442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4000" b="1" dirty="0">
                <a:solidFill>
                  <a:srgbClr val="C00000"/>
                </a:solidFill>
              </a:rPr>
              <a:t>Street Design: Covid-19 and beyond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b="1" dirty="0">
                <a:solidFill>
                  <a:srgbClr val="0070C0"/>
                </a:solidFill>
              </a:rPr>
              <a:t>Sally Gibbons</a:t>
            </a:r>
          </a:p>
          <a:p>
            <a:pPr marL="0" indent="0" algn="ctr">
              <a:buNone/>
            </a:pPr>
            <a:r>
              <a:rPr lang="en-GB" b="1" dirty="0">
                <a:solidFill>
                  <a:srgbClr val="0070C0"/>
                </a:solidFill>
              </a:rPr>
              <a:t>Head of Traffic Signs and Street Design Policy</a:t>
            </a:r>
          </a:p>
          <a:p>
            <a:pPr marL="0" indent="0" algn="ctr">
              <a:buNone/>
            </a:pPr>
            <a:r>
              <a:rPr lang="en-GB" b="1" dirty="0">
                <a:solidFill>
                  <a:srgbClr val="0070C0"/>
                </a:solidFill>
              </a:rPr>
              <a:t>Traffic and Technology Division</a:t>
            </a:r>
          </a:p>
        </p:txBody>
      </p:sp>
    </p:spTree>
    <p:extLst>
      <p:ext uri="{BB962C8B-B14F-4D97-AF65-F5344CB8AC3E}">
        <p14:creationId xmlns:p14="http://schemas.microsoft.com/office/powerpoint/2010/main" val="2937071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B43972-FC33-412B-B08B-631E2B7B2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Lessons learned: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C8BA112-7F41-465F-AA0E-E8079619D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042792" cy="4781550"/>
          </a:xfrm>
        </p:spPr>
        <p:txBody>
          <a:bodyPr/>
          <a:lstStyle/>
          <a:p>
            <a:r>
              <a:rPr lang="en-GB" dirty="0"/>
              <a:t>Community engagement is key…</a:t>
            </a:r>
          </a:p>
          <a:p>
            <a:r>
              <a:rPr lang="en-GB" dirty="0"/>
              <a:t>… as is local political support</a:t>
            </a:r>
          </a:p>
          <a:p>
            <a:r>
              <a:rPr lang="en-GB" dirty="0"/>
              <a:t>Short timescales (though necessary) didn’t help</a:t>
            </a:r>
          </a:p>
          <a:p>
            <a:r>
              <a:rPr lang="en-GB" dirty="0"/>
              <a:t>Be prepared to make adjustments in the light of feedback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47CD8DA-1ACA-4712-8552-06BECA5BF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755" y="2741723"/>
            <a:ext cx="4213162" cy="249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098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B0E197-FBDC-48D9-9BD5-DA7D1CBAD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future of streets?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8644C5-3994-4F2D-B21C-B4E05C2D1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How will people use streets differently?</a:t>
            </a:r>
          </a:p>
          <a:p>
            <a:r>
              <a:rPr lang="en-GB" dirty="0"/>
              <a:t>How will people’s journeys change?</a:t>
            </a:r>
          </a:p>
          <a:p>
            <a:r>
              <a:rPr lang="en-GB" dirty="0"/>
              <a:t>What happens to high streets?</a:t>
            </a:r>
          </a:p>
          <a:p>
            <a:r>
              <a:rPr lang="en-GB" dirty="0"/>
              <a:t>How can we influence this? 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4BAAE53-4300-4EBA-A1B6-D18D48256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5658" y="3212976"/>
            <a:ext cx="3426156" cy="2826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A661D02-52A0-4567-830C-EC3FEC33E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833960"/>
            <a:ext cx="4660860" cy="279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77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1EC8F08-48CB-4AE7-814E-FB802CDA2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1515938"/>
            <a:ext cx="2520280" cy="35711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6808B2-6EF1-4129-964C-00361D047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“Better places”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263DA9E-7712-4E5A-AA44-BE67EDC21F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330824" cy="4781550"/>
          </a:xfrm>
        </p:spPr>
        <p:txBody>
          <a:bodyPr/>
          <a:lstStyle/>
          <a:p>
            <a:r>
              <a:rPr lang="en-GB" dirty="0"/>
              <a:t>Low-traffic neighbourhoods</a:t>
            </a:r>
          </a:p>
          <a:p>
            <a:r>
              <a:rPr lang="en-GB" dirty="0"/>
              <a:t>Mini-Hollands</a:t>
            </a:r>
          </a:p>
          <a:p>
            <a:r>
              <a:rPr lang="en-GB" dirty="0"/>
              <a:t>Walkable neighbourhoods</a:t>
            </a:r>
          </a:p>
          <a:p>
            <a:r>
              <a:rPr lang="en-GB" dirty="0"/>
              <a:t>20-min neighbourhoods</a:t>
            </a:r>
          </a:p>
          <a:p>
            <a:r>
              <a:rPr lang="en-GB" dirty="0"/>
              <a:t>Healthy Streets</a:t>
            </a:r>
          </a:p>
          <a:p>
            <a:r>
              <a:rPr lang="en-GB" dirty="0"/>
              <a:t>Home Zones</a:t>
            </a:r>
          </a:p>
          <a:p>
            <a:r>
              <a:rPr lang="en-GB" dirty="0"/>
              <a:t>‘Summer Streets'</a:t>
            </a:r>
          </a:p>
          <a:p>
            <a:r>
              <a:rPr lang="en-GB" dirty="0"/>
              <a:t>… and more</a:t>
            </a:r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9D4CA62-EE98-438B-A943-1258A8DC9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2996952"/>
            <a:ext cx="2532924" cy="353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46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A14C64-C805-46BE-A311-B430A2947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importance of good streets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859B90E-C74C-4421-8185-D95905AF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28800"/>
            <a:ext cx="3744416" cy="4918675"/>
          </a:xfrm>
        </p:spPr>
        <p:txBody>
          <a:bodyPr/>
          <a:lstStyle/>
          <a:p>
            <a:r>
              <a:rPr lang="en-GB" sz="2400" dirty="0"/>
              <a:t>Streets and roads make up </a:t>
            </a:r>
            <a:r>
              <a:rPr lang="en-GB" sz="2400" b="1" dirty="0"/>
              <a:t>three quarters </a:t>
            </a:r>
            <a:r>
              <a:rPr lang="en-GB" sz="2400" dirty="0"/>
              <a:t>of all public space</a:t>
            </a:r>
          </a:p>
          <a:p>
            <a:r>
              <a:rPr lang="en-GB" sz="2400" dirty="0"/>
              <a:t>Almost every journey involves using the street in some way</a:t>
            </a:r>
          </a:p>
          <a:p>
            <a:r>
              <a:rPr lang="en-GB" sz="2400" dirty="0"/>
              <a:t>Streets are also the ‘glue’ that enables access to other modes of transport.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59BF294-BED5-4B0C-9334-49439D63D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1988840"/>
            <a:ext cx="4258760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15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BEAA43-8D53-491C-A2FE-68139132D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Benefits of good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D9DF124-D8F8-4EE6-B568-5E80BC1E65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1600200"/>
            <a:ext cx="3898776" cy="4781550"/>
          </a:xfrm>
        </p:spPr>
        <p:txBody>
          <a:bodyPr/>
          <a:lstStyle/>
          <a:p>
            <a:r>
              <a:rPr lang="en-GB" dirty="0"/>
              <a:t>Better places:</a:t>
            </a:r>
          </a:p>
          <a:p>
            <a:pPr lvl="1"/>
            <a:r>
              <a:rPr lang="en-GB" dirty="0"/>
              <a:t>Improve physical and mental health</a:t>
            </a:r>
          </a:p>
          <a:p>
            <a:pPr lvl="1"/>
            <a:r>
              <a:rPr lang="en-GB" dirty="0"/>
              <a:t>Improve safety </a:t>
            </a:r>
          </a:p>
          <a:p>
            <a:pPr lvl="1"/>
            <a:r>
              <a:rPr lang="en-GB" dirty="0"/>
              <a:t>Provide economic benefits</a:t>
            </a:r>
          </a:p>
          <a:p>
            <a:pPr lvl="1"/>
            <a:r>
              <a:rPr lang="en-GB" dirty="0"/>
              <a:t>Provide better air quality</a:t>
            </a:r>
          </a:p>
          <a:p>
            <a:pPr lvl="1"/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F90FF03-62B9-4189-BAC4-71D895A4AF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355977" y="2492895"/>
            <a:ext cx="4464495" cy="292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17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8A09F3-1508-448D-9C96-655AFB988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Updating Manual for Streets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FE92C9F-8E6A-43DB-9E25-8CDD4D104B3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sz="2000" dirty="0"/>
          </a:p>
          <a:p>
            <a:r>
              <a:rPr lang="en-GB" sz="2400" dirty="0"/>
              <a:t>Published in 2007, </a:t>
            </a:r>
            <a:r>
              <a:rPr lang="en-GB" sz="2400" dirty="0" err="1"/>
              <a:t>MfS</a:t>
            </a:r>
            <a:r>
              <a:rPr lang="en-GB" sz="2400" dirty="0"/>
              <a:t> 2 in 2010</a:t>
            </a:r>
          </a:p>
          <a:p>
            <a:r>
              <a:rPr lang="en-GB" sz="2400" dirty="0"/>
              <a:t>The planning framework has changed</a:t>
            </a:r>
          </a:p>
          <a:p>
            <a:r>
              <a:rPr lang="en-GB" sz="2400" dirty="0"/>
              <a:t>Uptake is not as high as we’d like</a:t>
            </a:r>
          </a:p>
          <a:p>
            <a:r>
              <a:rPr lang="en-GB" sz="2400" dirty="0"/>
              <a:t>Poor development is still happening</a:t>
            </a:r>
          </a:p>
          <a:p>
            <a:r>
              <a:rPr lang="en-GB" sz="2400" dirty="0" err="1"/>
              <a:t>MfS</a:t>
            </a:r>
            <a:r>
              <a:rPr lang="en-GB" sz="2400" dirty="0"/>
              <a:t> can help deliver other policies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25FA5BA-93EA-446C-85CD-59B2C7547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153" y="2132856"/>
            <a:ext cx="4242984" cy="33123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3543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98"/>
    </mc:Choice>
    <mc:Fallback xmlns="">
      <p:transition spd="slow" advTm="64498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1C18FA-445E-47B7-872E-13261D488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happening?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1383F9-BE9B-4B75-AC77-F7EAB31A679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Grant-funding to CIHT</a:t>
            </a:r>
          </a:p>
          <a:p>
            <a:r>
              <a:rPr lang="en-GB" dirty="0"/>
              <a:t>WSP appointed as consultants Dec 2020</a:t>
            </a:r>
          </a:p>
          <a:p>
            <a:r>
              <a:rPr lang="en-GB" dirty="0"/>
              <a:t>Stakeholder engagement getting underway</a:t>
            </a:r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xmlns="" id="{50610865-53ED-4EEC-A609-C4899D4844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62475" y="2621333"/>
            <a:ext cx="4105275" cy="27392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29045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355603-49C6-4CBE-A9BA-7B6DCACF0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Who’s involved?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ED5359-7625-4C49-A415-6F4A7BFCEB0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sz="2400" dirty="0"/>
              <a:t>Wide range of stakeholders:</a:t>
            </a:r>
          </a:p>
          <a:p>
            <a:pPr lvl="1"/>
            <a:r>
              <a:rPr lang="en-GB" sz="2400" dirty="0"/>
              <a:t>DPTAC</a:t>
            </a:r>
          </a:p>
          <a:p>
            <a:pPr lvl="1"/>
            <a:r>
              <a:rPr lang="en-GB" sz="2400" dirty="0"/>
              <a:t>Highways professionals</a:t>
            </a:r>
          </a:p>
          <a:p>
            <a:pPr lvl="1"/>
            <a:r>
              <a:rPr lang="en-GB" sz="2400" dirty="0"/>
              <a:t>Developers</a:t>
            </a:r>
          </a:p>
          <a:p>
            <a:pPr lvl="1"/>
            <a:r>
              <a:rPr lang="en-GB" sz="2400" dirty="0"/>
              <a:t>Road user groups</a:t>
            </a:r>
          </a:p>
          <a:p>
            <a:pPr lvl="1"/>
            <a:r>
              <a:rPr lang="en-GB" sz="2400" dirty="0"/>
              <a:t>Public health</a:t>
            </a:r>
          </a:p>
          <a:p>
            <a:pPr lvl="1"/>
            <a:r>
              <a:rPr lang="en-GB" sz="2400" dirty="0"/>
              <a:t>Air quality </a:t>
            </a:r>
          </a:p>
          <a:p>
            <a:pPr lvl="1"/>
            <a:r>
              <a:rPr lang="en-GB" sz="2400" dirty="0"/>
              <a:t>… etc</a:t>
            </a:r>
            <a:endParaRPr lang="en-GB" sz="2000" dirty="0"/>
          </a:p>
          <a:p>
            <a:pPr lvl="1"/>
            <a:endParaRPr lang="en-GB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C511B9A-0E50-42B4-9EBB-3CB726129C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14875" y="2621333"/>
            <a:ext cx="4105275" cy="27392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4771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522"/>
    </mc:Choice>
    <mc:Fallback xmlns="">
      <p:transition spd="slow" advTm="9752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1DA823-7863-4B32-B3D4-8D03A940D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Planning policy 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B2DFA7-05E7-45DC-9592-6328A19B11F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National Model Design Code </a:t>
            </a:r>
          </a:p>
          <a:p>
            <a:r>
              <a:rPr lang="en-GB" dirty="0"/>
              <a:t>National Planning policy framework</a:t>
            </a:r>
          </a:p>
          <a:p>
            <a:r>
              <a:rPr lang="en-GB" dirty="0"/>
              <a:t>Planning White Paper?</a:t>
            </a:r>
          </a:p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334CDA2-97F3-4239-B18D-B54F99622E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83395" y="2540971"/>
            <a:ext cx="4105275" cy="290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35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ACFB1D-961C-4E86-8FFE-515F63635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E963742-77C3-4519-8642-55BECA07E8B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3600" dirty="0">
                <a:solidFill>
                  <a:srgbClr val="0070C0"/>
                </a:solidFill>
              </a:rPr>
              <a:t>Help create better places for people to live and work in, and enjoy spending time in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9462296-72C9-40C3-966A-4DD77FD170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16016" y="2204864"/>
            <a:ext cx="4102964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727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EBCE15-4AB8-4E12-BB37-81785BF19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This time last year…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0500289-7D32-4CBD-A8ED-806B51C8C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1628800"/>
            <a:ext cx="4629473" cy="437159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3FD9926-2E66-4704-802D-226DDB3C3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636912"/>
            <a:ext cx="6192688" cy="3945552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64675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9C5BF3-9DFB-48C5-994F-7E8C580F8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April 2020: Lockdown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7A97097-459E-4F59-9122-D8DEE5E88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898776" cy="4781550"/>
          </a:xfrm>
        </p:spPr>
        <p:txBody>
          <a:bodyPr/>
          <a:lstStyle/>
          <a:p>
            <a:endParaRPr lang="en-GB" dirty="0"/>
          </a:p>
          <a:p>
            <a:r>
              <a:rPr lang="en-GB" dirty="0"/>
              <a:t>Motor traffic levels down</a:t>
            </a:r>
          </a:p>
          <a:p>
            <a:r>
              <a:rPr lang="en-GB" dirty="0"/>
              <a:t>More walking and cycling</a:t>
            </a:r>
          </a:p>
          <a:p>
            <a:r>
              <a:rPr lang="en-GB" dirty="0"/>
              <a:t>Air quality improved</a:t>
            </a:r>
          </a:p>
          <a:p>
            <a:r>
              <a:rPr lang="en-GB" dirty="0"/>
              <a:t>Birdsong!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23FBC1D-369D-453B-BF21-F17484EA2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830" y="2132856"/>
            <a:ext cx="4318783" cy="3925129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186748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9467B9-29A3-4B62-918F-43F0E0822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May 2020: Restart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58B92D-391A-465A-A6E8-320BB32C6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474840" cy="4781550"/>
          </a:xfrm>
        </p:spPr>
        <p:txBody>
          <a:bodyPr/>
          <a:lstStyle/>
          <a:p>
            <a:r>
              <a:rPr lang="en-GB" dirty="0"/>
              <a:t>How do we embed the positive changes and encourage a ‘green restart’ while public transport capacity is constrained?</a:t>
            </a:r>
          </a:p>
          <a:p>
            <a:r>
              <a:rPr lang="en-GB" dirty="0"/>
              <a:t>How do we accommodate social distancing requirements?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896C084-AECE-42B3-9134-7CF6355EB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444" y="1808423"/>
            <a:ext cx="3270838" cy="4365104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470121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A57A22-A29A-48D2-B158-3AC7A2690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Emergency Active Travel Fund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E2AB0A-D162-4ABF-9A41-3B563FAEE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618856" cy="4781550"/>
          </a:xfrm>
        </p:spPr>
        <p:txBody>
          <a:bodyPr/>
          <a:lstStyle/>
          <a:p>
            <a:endParaRPr lang="en-GB" dirty="0"/>
          </a:p>
          <a:p>
            <a:r>
              <a:rPr lang="en-GB" dirty="0"/>
              <a:t>£225M for active travel measures in 2 tranches</a:t>
            </a:r>
          </a:p>
          <a:p>
            <a:r>
              <a:rPr lang="en-GB" dirty="0"/>
              <a:t>Tranche 1: July 2020</a:t>
            </a:r>
          </a:p>
          <a:p>
            <a:r>
              <a:rPr lang="en-GB" dirty="0"/>
              <a:t>Tranche 2: November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0F45F87-FFB6-4CDF-BD20-07DB963A0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8023" y="1844824"/>
            <a:ext cx="4133446" cy="40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76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4053DE-B947-4DB4-BDE6-69676F7DB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Network Management Duty Guidance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A39F1E9-0966-4121-917E-2EF267EB4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Statutory guidance: Traffic Management Act 2004</a:t>
            </a:r>
          </a:p>
          <a:p>
            <a:r>
              <a:rPr lang="en-GB" dirty="0"/>
              <a:t>Local authorities must ‘have regard’ to it</a:t>
            </a:r>
          </a:p>
          <a:p>
            <a:r>
              <a:rPr lang="en-GB" dirty="0"/>
              <a:t>Time constraints:</a:t>
            </a:r>
          </a:p>
          <a:p>
            <a:pPr lvl="1"/>
            <a:r>
              <a:rPr lang="en-GB" dirty="0"/>
              <a:t>Short and high-level</a:t>
            </a:r>
          </a:p>
          <a:p>
            <a:pPr lvl="1"/>
            <a:r>
              <a:rPr lang="en-GB" dirty="0"/>
              <a:t>Highlights existing tools</a:t>
            </a:r>
          </a:p>
          <a:p>
            <a:pPr lvl="1"/>
            <a:r>
              <a:rPr lang="en-GB" dirty="0"/>
              <a:t>Provides strong direction for LAs</a:t>
            </a:r>
          </a:p>
          <a:p>
            <a:pPr lvl="1"/>
            <a:r>
              <a:rPr lang="en-GB" dirty="0"/>
              <a:t>Review within 3 months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A20D82C-5F2E-4EB4-9774-1F05F4C62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8206" y="4653136"/>
            <a:ext cx="2612743" cy="153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21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8414C6-E6D3-4EA1-8E11-EC493E77F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Focused on temporary 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2697D6-80A7-4F68-9AC1-0404F9A95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682752" cy="4781550"/>
          </a:xfrm>
        </p:spPr>
        <p:txBody>
          <a:bodyPr/>
          <a:lstStyle/>
          <a:p>
            <a:r>
              <a:rPr lang="en-GB" dirty="0"/>
              <a:t>Pop-up cycle lanes</a:t>
            </a:r>
          </a:p>
          <a:p>
            <a:r>
              <a:rPr lang="en-GB" dirty="0"/>
              <a:t>Widened pavements</a:t>
            </a:r>
          </a:p>
          <a:p>
            <a:r>
              <a:rPr lang="en-GB" dirty="0"/>
              <a:t>Low-traffic neighbourhoods</a:t>
            </a:r>
          </a:p>
          <a:p>
            <a:r>
              <a:rPr lang="en-GB" dirty="0"/>
              <a:t>School Streets</a:t>
            </a:r>
          </a:p>
          <a:p>
            <a:r>
              <a:rPr lang="en-GB" dirty="0"/>
              <a:t>Signs for social distancing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FC30DA4-924D-42B9-B657-1EF744513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1724906"/>
            <a:ext cx="4423101" cy="22660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38E9B43-8B57-44CE-9EEA-4695E7416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236" y="4013047"/>
            <a:ext cx="2668283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53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xmlns="" id="{B578EBA6-49B2-4FAC-AEC4-8B25CAAF79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92275" y="188913"/>
            <a:ext cx="7199313" cy="1143000"/>
          </a:xfrm>
        </p:spPr>
        <p:txBody>
          <a:bodyPr/>
          <a:lstStyle/>
          <a:p>
            <a:r>
              <a:rPr lang="en-US" altLang="en-US" dirty="0"/>
              <a:t>Gear Change: 28 July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xmlns="" id="{F9133623-6FCA-40F0-9E0B-FFFE2C7942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700808"/>
            <a:ext cx="4402832" cy="4680942"/>
          </a:xfrm>
        </p:spPr>
        <p:txBody>
          <a:bodyPr/>
          <a:lstStyle/>
          <a:p>
            <a:pPr marL="0" indent="0">
              <a:buNone/>
            </a:pPr>
            <a:r>
              <a:rPr lang="en-GB" altLang="en-US" sz="2000" b="1" dirty="0"/>
              <a:t>“A future where half of all journeys in towns and cities are cycled or walked”</a:t>
            </a:r>
          </a:p>
          <a:p>
            <a:r>
              <a:rPr lang="en-US" altLang="en-US" sz="1800" dirty="0"/>
              <a:t>Four themes:</a:t>
            </a:r>
          </a:p>
          <a:p>
            <a:pPr lvl="1"/>
            <a:r>
              <a:rPr lang="en-GB" altLang="en-US" sz="1800" dirty="0"/>
              <a:t>better streets for cycling and people</a:t>
            </a:r>
          </a:p>
          <a:p>
            <a:pPr lvl="1"/>
            <a:r>
              <a:rPr lang="en-GB" altLang="en-US" sz="1800" dirty="0"/>
              <a:t>cycling and walking at the heart of decision-making</a:t>
            </a:r>
          </a:p>
          <a:p>
            <a:pPr lvl="1"/>
            <a:r>
              <a:rPr lang="en-GB" altLang="en-US" sz="1800" dirty="0"/>
              <a:t>empowering and encouraging local authorities</a:t>
            </a:r>
          </a:p>
          <a:p>
            <a:pPr lvl="1"/>
            <a:r>
              <a:rPr lang="en-GB" altLang="en-US" sz="1800" dirty="0"/>
              <a:t>enabling people to cycle and protecting them when they do</a:t>
            </a:r>
            <a:endParaRPr lang="en-US" alt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C89A1DC-95F8-4F3D-A8DC-206345228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1700808"/>
            <a:ext cx="3208694" cy="4597739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04863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26"/>
    </mc:Choice>
    <mc:Fallback xmlns="">
      <p:transition spd="slow" advTm="1932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91FAD5-1A47-4297-84DF-CD2F5BDA6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Positive feedback: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925A09-EF67-4BCD-A9ED-7D07640C7F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Government should act in local neighbourhoods to:</a:t>
            </a:r>
          </a:p>
          <a:p>
            <a:pPr lvl="1"/>
            <a:r>
              <a:rPr lang="en-GB" dirty="0"/>
              <a:t>increase road safety (88%),</a:t>
            </a:r>
          </a:p>
          <a:p>
            <a:pPr lvl="1"/>
            <a:r>
              <a:rPr lang="en-GB" dirty="0"/>
              <a:t>improve air quality (86%), </a:t>
            </a:r>
          </a:p>
          <a:p>
            <a:pPr lvl="1"/>
            <a:r>
              <a:rPr lang="en-GB" dirty="0"/>
              <a:t>reduce traffic congestion (83%) </a:t>
            </a:r>
          </a:p>
          <a:p>
            <a:pPr lvl="1"/>
            <a:r>
              <a:rPr lang="en-GB" dirty="0"/>
              <a:t>reduce traffic noise (75%).</a:t>
            </a:r>
          </a:p>
          <a:p>
            <a:r>
              <a:rPr lang="en-GB" dirty="0"/>
              <a:t>65% of respondents were in favour of reallocating space to walking and cycling in their local areas</a:t>
            </a:r>
          </a:p>
          <a:p>
            <a:r>
              <a:rPr lang="en-GB" dirty="0">
                <a:hlinkClick r:id="rId2"/>
              </a:rPr>
              <a:t>https://www.gov.uk/government/publications/public-attitudes-towards-traffic-and-road-use</a:t>
            </a:r>
            <a:r>
              <a:rPr lang="en-GB" dirty="0"/>
              <a:t>  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1393930"/>
      </p:ext>
    </p:extLst>
  </p:cSld>
  <p:clrMapOvr>
    <a:masterClrMapping/>
  </p:clrMapOvr>
</p:sld>
</file>

<file path=ppt/theme/theme1.xml><?xml version="1.0" encoding="utf-8"?>
<a:theme xmlns:a="http://schemas.openxmlformats.org/drawingml/2006/main" name="DfTCorporateIdentityGreenandWhiteNEW">
  <a:themeElements>
    <a:clrScheme name="DfTCorporateIdentityGreenandWhiteNEW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fTCorporateIdentityGreenandWhiteN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fTCorporateIdentityGreenandWhiteN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fTCorporateIdentityGreenandWhiteNEW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fTCorporateIdentityGreenandWhiteNEW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fTCorporateIdentityGreenandWhiteNEW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fTCorporateIdentityGreenandWhiteNEW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fTCorporateIdentityGreenandWhiteNEW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fTCorporateIdentityGreenandWhiteNEW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fTCorporateIdentityGreenandWhiteNEW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fTCorporateIdentityGreenandWhiteNEW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fTCorporateIdentityGreenandWhiteNEW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fTCorporateIdentityGreenandWhiteNEW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fTCorporateIdentityGreenandWhiteNEW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160ff2b44854ccfb759c5e28252469a xmlns="99a4d6c6-ce51-4eb0-b677-b94713792112">
      <Terms xmlns="http://schemas.microsoft.com/office/infopath/2007/PartnerControls"/>
    </p160ff2b44854ccfb759c5e28252469a>
    <faff6b9e154c4d7b9916e7f194058523 xmlns="99a4d6c6-ce51-4eb0-b677-b94713792112">
      <Terms xmlns="http://schemas.microsoft.com/office/infopath/2007/PartnerControls"/>
    </faff6b9e154c4d7b9916e7f194058523>
    <TaxCatchAll xmlns="15ff3d39-6e7b-4d70-9b7c-8d9fe85d0f29"/>
    <Historical_x0020_Importance xmlns="15ff3d39-6e7b-4d70-9b7c-8d9fe85d0f29">false</Historical_x0020_Importance>
    <Security_x0020_Classification xmlns="15ff3d39-6e7b-4d70-9b7c-8d9fe85d0f29">Official</Security_x0020_Classification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41490721CA4C4787B081F77A9B0D41" ma:contentTypeVersion="12" ma:contentTypeDescription="Create a new document." ma:contentTypeScope="" ma:versionID="d3cf34d8cab5cdcd1fd0c37063b0422c">
  <xsd:schema xmlns:xsd="http://www.w3.org/2001/XMLSchema" xmlns:xs="http://www.w3.org/2001/XMLSchema" xmlns:p="http://schemas.microsoft.com/office/2006/metadata/properties" xmlns:ns2="99a4d6c6-ce51-4eb0-b677-b94713792112" xmlns:ns3="15ff3d39-6e7b-4d70-9b7c-8d9fe85d0f29" xmlns:ns4="cbb13584-51d7-485e-84a0-76cf68699a8c" targetNamespace="http://schemas.microsoft.com/office/2006/metadata/properties" ma:root="true" ma:fieldsID="368d20a0b57d438bf7c7a0af8ed9e39d" ns2:_="" ns3:_="" ns4:_="">
    <xsd:import namespace="99a4d6c6-ce51-4eb0-b677-b94713792112"/>
    <xsd:import namespace="15ff3d39-6e7b-4d70-9b7c-8d9fe85d0f29"/>
    <xsd:import namespace="cbb13584-51d7-485e-84a0-76cf68699a8c"/>
    <xsd:element name="properties">
      <xsd:complexType>
        <xsd:sequence>
          <xsd:element name="documentManagement">
            <xsd:complexType>
              <xsd:all>
                <xsd:element ref="ns3:Security_x0020_Classification" minOccurs="0"/>
                <xsd:element ref="ns3:Historical_x0020_Importance" minOccurs="0"/>
                <xsd:element ref="ns2:faff6b9e154c4d7b9916e7f194058523" minOccurs="0"/>
                <xsd:element ref="ns3:TaxCatchAll" minOccurs="0"/>
                <xsd:element ref="ns3:TaxCatchAllLabel" minOccurs="0"/>
                <xsd:element ref="ns2:p160ff2b44854ccfb759c5e28252469a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2:SharedWithUsers" minOccurs="0"/>
                <xsd:element ref="ns2:SharedWithDetails" minOccurs="0"/>
                <xsd:element ref="ns4:MediaServiceAutoKeyPoints" minOccurs="0"/>
                <xsd:element ref="ns4:MediaServiceKeyPoints" minOccurs="0"/>
                <xsd:element ref="ns4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a4d6c6-ce51-4eb0-b677-b94713792112" elementFormDefault="qualified">
    <xsd:import namespace="http://schemas.microsoft.com/office/2006/documentManagement/types"/>
    <xsd:import namespace="http://schemas.microsoft.com/office/infopath/2007/PartnerControls"/>
    <xsd:element name="faff6b9e154c4d7b9916e7f194058523" ma:index="8" nillable="true" ma:taxonomy="true" ma:internalName="faff6b9e154c4d7b9916e7f194058523" ma:taxonomyFieldName="FinancialYear" ma:displayName="Financial Year" ma:default="" ma:fieldId="{faff6b9e-154c-4d7b-9916-e7f194058523}" ma:sspId="5de26ec3-896b-4bef-bed1-ad194f885b2b" ma:termSetId="ad0d7153-16bc-4f62-8559-37863dc2e05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160ff2b44854ccfb759c5e28252469a" ma:index="12" nillable="true" ma:taxonomy="true" ma:internalName="p160ff2b44854ccfb759c5e28252469a" ma:taxonomyFieldName="CustomTag" ma:displayName="Custom Tag" ma:default="" ma:fieldId="{9160ff2b-4485-4ccf-b759-c5e28252469a}" ma:sspId="5de26ec3-896b-4bef-bed1-ad194f885b2b" ma:termSetId="1f5f2443-653b-4a24-965d-04f7ab2f2f90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ff3d39-6e7b-4d70-9b7c-8d9fe85d0f29" elementFormDefault="qualified">
    <xsd:import namespace="http://schemas.microsoft.com/office/2006/documentManagement/types"/>
    <xsd:import namespace="http://schemas.microsoft.com/office/infopath/2007/PartnerControls"/>
    <xsd:element name="Security_x0020_Classification" ma:index="4" nillable="true" ma:displayName="Security Classification" ma:default="Official" ma:format="Dropdown" ma:internalName="Security_x0020_Classification">
      <xsd:simpleType>
        <xsd:restriction base="dms:Choice">
          <xsd:enumeration value="Official"/>
          <xsd:enumeration value="Official Sensitive"/>
        </xsd:restriction>
      </xsd:simpleType>
    </xsd:element>
    <xsd:element name="Historical_x0020_Importance" ma:index="5" nillable="true" ma:displayName="Historical Importance" ma:default="0" ma:internalName="Historical_x0020_Importance">
      <xsd:simpleType>
        <xsd:restriction base="dms:Boolean"/>
      </xsd:simpleType>
    </xsd:element>
    <xsd:element name="TaxCatchAll" ma:index="9" nillable="true" ma:displayName="Taxonomy Catch All Column" ma:hidden="true" ma:list="{5388ea89-8184-48af-9899-63205301ba25}" ma:internalName="TaxCatchAll" ma:showField="CatchAllData" ma:web="99a4d6c6-ce51-4eb0-b677-b9471379211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5388ea89-8184-48af-9899-63205301ba25}" ma:internalName="TaxCatchAllLabel" ma:readOnly="true" ma:showField="CatchAllDataLabel" ma:web="99a4d6c6-ce51-4eb0-b677-b9471379211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b13584-51d7-485e-84a0-76cf68699a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3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6915E3B-1CC9-4304-81AB-AA3273379370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99a4d6c6-ce51-4eb0-b677-b94713792112"/>
    <ds:schemaRef ds:uri="http://purl.org/dc/terms/"/>
    <ds:schemaRef ds:uri="cbb13584-51d7-485e-84a0-76cf68699a8c"/>
    <ds:schemaRef ds:uri="15ff3d39-6e7b-4d70-9b7c-8d9fe85d0f29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0A0F11D-061C-4FDA-8699-DA9754A99D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a4d6c6-ce51-4eb0-b677-b94713792112"/>
    <ds:schemaRef ds:uri="15ff3d39-6e7b-4d70-9b7c-8d9fe85d0f29"/>
    <ds:schemaRef ds:uri="cbb13584-51d7-485e-84a0-76cf68699a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365E2C4-FBB7-49EE-9644-7819F1B6FFA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DfTCorporateIdentityGreenandWhite</Template>
  <TotalTime>1059</TotalTime>
  <Words>534</Words>
  <Application>Microsoft Macintosh PowerPoint</Application>
  <PresentationFormat>On-screen Show (4:3)</PresentationFormat>
  <Paragraphs>114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Arial</vt:lpstr>
      <vt:lpstr>DfTCorporateIdentityGreenandWhiteNEW</vt:lpstr>
      <vt:lpstr>Transport Planning Society AGM 11 March 2021</vt:lpstr>
      <vt:lpstr>This time last year…</vt:lpstr>
      <vt:lpstr>April 2020: Lockdown 1</vt:lpstr>
      <vt:lpstr>May 2020: Restart challenge</vt:lpstr>
      <vt:lpstr>Emergency Active Travel Fund</vt:lpstr>
      <vt:lpstr>Network Management Duty Guidance</vt:lpstr>
      <vt:lpstr>Focused on temporary measures</vt:lpstr>
      <vt:lpstr>Gear Change: 28 July</vt:lpstr>
      <vt:lpstr>Positive feedback:</vt:lpstr>
      <vt:lpstr>Lessons learned:</vt:lpstr>
      <vt:lpstr>The future of streets?</vt:lpstr>
      <vt:lpstr>“Better places”</vt:lpstr>
      <vt:lpstr>The importance of good streets</vt:lpstr>
      <vt:lpstr>Benefits of good design</vt:lpstr>
      <vt:lpstr>Updating Manual for Streets</vt:lpstr>
      <vt:lpstr>What’s happening?</vt:lpstr>
      <vt:lpstr>Who’s involved?</vt:lpstr>
      <vt:lpstr>Planning policy links</vt:lpstr>
      <vt:lpstr>PowerPoint Presentation</vt:lpstr>
    </vt:vector>
  </TitlesOfParts>
  <Company>Department for Transport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Sally Gibbons</dc:creator>
  <cp:lastModifiedBy>Andy Costain</cp:lastModifiedBy>
  <cp:revision>38</cp:revision>
  <dcterms:created xsi:type="dcterms:W3CDTF">2021-02-18T12:50:40Z</dcterms:created>
  <dcterms:modified xsi:type="dcterms:W3CDTF">2021-03-20T13:22:36Z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0x010100E441490721CA4C4787B081F77A9B0D41</vt:lpwstr>
  </property>
  <property fmtid="{D5CDD505-2E9C-101B-9397-08002B2CF9AE}" pid="3" name="CustomTag">
    <vt:lpwstr/>
  </property>
  <property fmtid="{D5CDD505-2E9C-101B-9397-08002B2CF9AE}" pid="4" name="FilePlan">
    <vt:lpwstr/>
  </property>
  <property fmtid="{D5CDD505-2E9C-101B-9397-08002B2CF9AE}" pid="5" name="gd9880c4c8eb43b399538ea092bc7f39">
    <vt:lpwstr/>
  </property>
  <property fmtid="{D5CDD505-2E9C-101B-9397-08002B2CF9AE}" pid="6" name="FinancialYear">
    <vt:lpwstr/>
  </property>
</Properties>
</file>